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8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7" r:id="rId13"/>
    <p:sldId id="266" r:id="rId14"/>
    <p:sldId id="267" r:id="rId15"/>
    <p:sldId id="300" r:id="rId16"/>
    <p:sldId id="301" r:id="rId17"/>
    <p:sldId id="290" r:id="rId18"/>
    <p:sldId id="294" r:id="rId19"/>
    <p:sldId id="295" r:id="rId20"/>
    <p:sldId id="302" r:id="rId21"/>
    <p:sldId id="306" r:id="rId22"/>
    <p:sldId id="303" r:id="rId23"/>
    <p:sldId id="307" r:id="rId24"/>
    <p:sldId id="305" r:id="rId25"/>
    <p:sldId id="308" r:id="rId26"/>
    <p:sldId id="321" r:id="rId27"/>
    <p:sldId id="309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32523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6A8CEF1-A6BD-48E8-BAE4-25B8F206375C}" type="datetimeFigureOut">
              <a:rPr lang="es-ES_tradnl" smtClean="0"/>
              <a:pPr/>
              <a:t>14/10/2016</a:t>
            </a:fld>
            <a:endParaRPr lang="es-ES_tradnl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AA0727D-CEEB-4C75-B073-0DD40729CEC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CEF1-A6BD-48E8-BAE4-25B8F206375C}" type="datetimeFigureOut">
              <a:rPr lang="es-ES_tradnl" smtClean="0"/>
              <a:pPr/>
              <a:t>14/10/2016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727D-CEEB-4C75-B073-0DD40729CEC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86A8CEF1-A6BD-48E8-BAE4-25B8F206375C}" type="datetimeFigureOut">
              <a:rPr lang="es-ES_tradnl" smtClean="0"/>
              <a:pPr/>
              <a:t>14/10/2016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AA0727D-CEEB-4C75-B073-0DD40729CEC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2000" y="320040"/>
            <a:ext cx="7239000" cy="1143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 anchorCtr="0">
            <a:normAutofit/>
          </a:bodyPr>
          <a:lstStyle>
            <a:lvl1pPr>
              <a:defRPr sz="30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200" b="0">
                <a:solidFill>
                  <a:schemeClr val="tx1"/>
                </a:solidFill>
                <a:latin typeface="Calibri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2200" b="0">
                <a:solidFill>
                  <a:schemeClr val="tx1"/>
                </a:solidFill>
                <a:latin typeface="Calibri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2200" b="0">
                <a:solidFill>
                  <a:schemeClr val="tx1"/>
                </a:solidFill>
                <a:latin typeface="Calibri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200" b="0">
                <a:solidFill>
                  <a:schemeClr val="tx1"/>
                </a:solidFill>
                <a:latin typeface="Calibri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200" b="0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S_tradn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CEF1-A6BD-48E8-BAE4-25B8F206375C}" type="datetimeFigureOut">
              <a:rPr lang="es-ES_tradnl" smtClean="0"/>
              <a:pPr/>
              <a:t>14/10/2016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727D-CEEB-4C75-B073-0DD40729CEC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CEF1-A6BD-48E8-BAE4-25B8F206375C}" type="datetimeFigureOut">
              <a:rPr lang="es-ES_tradnl" smtClean="0"/>
              <a:pPr/>
              <a:t>14/10/2016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727D-CEEB-4C75-B073-0DD40729CEC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A8CEF1-A6BD-48E8-BAE4-25B8F206375C}" type="datetimeFigureOut">
              <a:rPr lang="es-ES_tradnl" smtClean="0"/>
              <a:pPr/>
              <a:t>14/10/2016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5AA0727D-CEEB-4C75-B073-0DD40729CEC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CEF1-A6BD-48E8-BAE4-25B8F206375C}" type="datetimeFigureOut">
              <a:rPr lang="es-ES_tradnl" smtClean="0"/>
              <a:pPr/>
              <a:t>14/10/2016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727D-CEEB-4C75-B073-0DD40729CEC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CEF1-A6BD-48E8-BAE4-25B8F206375C}" type="datetimeFigureOut">
              <a:rPr lang="es-ES_tradnl" smtClean="0"/>
              <a:pPr/>
              <a:t>14/10/2016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727D-CEEB-4C75-B073-0DD40729CEC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CEF1-A6BD-48E8-BAE4-25B8F206375C}" type="datetimeFigureOut">
              <a:rPr lang="es-ES_tradnl" smtClean="0"/>
              <a:pPr/>
              <a:t>14/10/2016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727D-CEEB-4C75-B073-0DD40729CEC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A8CEF1-A6BD-48E8-BAE4-25B8F206375C}" type="datetimeFigureOut">
              <a:rPr lang="es-ES_tradnl" smtClean="0"/>
              <a:pPr/>
              <a:t>14/10/2016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727D-CEEB-4C75-B073-0DD40729CEC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CEF1-A6BD-48E8-BAE4-25B8F206375C}" type="datetimeFigureOut">
              <a:rPr lang="es-ES_tradnl" smtClean="0"/>
              <a:pPr/>
              <a:t>14/10/2016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727D-CEEB-4C75-B073-0DD40729CEC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CEF1-A6BD-48E8-BAE4-25B8F206375C}" type="datetimeFigureOut">
              <a:rPr lang="es-ES_tradnl" smtClean="0"/>
              <a:pPr/>
              <a:t>14/10/2016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727D-CEEB-4C75-B073-0DD40729CECF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6A8CEF1-A6BD-48E8-BAE4-25B8F206375C}" type="datetimeFigureOut">
              <a:rPr lang="es-ES_tradnl" smtClean="0"/>
              <a:pPr/>
              <a:t>14/10/2016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AA0727D-CEEB-4C75-B073-0DD40729CEC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071802" y="357166"/>
            <a:ext cx="521497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lang="es-ES" sz="3600" b="1" dirty="0">
                <a:solidFill>
                  <a:schemeClr val="tx1"/>
                </a:solidFill>
                <a:latin typeface="Calibri" pitchFamily="34" charset="0"/>
              </a:rPr>
              <a:t>lan </a:t>
            </a:r>
            <a:r>
              <a:rPr lang="es-ES" sz="3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</a:t>
            </a:r>
            <a:r>
              <a:rPr lang="es-ES" sz="3600" b="1" dirty="0">
                <a:solidFill>
                  <a:schemeClr val="tx1"/>
                </a:solidFill>
                <a:latin typeface="Calibri" pitchFamily="34" charset="0"/>
              </a:rPr>
              <a:t>iocesano de </a:t>
            </a:r>
            <a:r>
              <a:rPr lang="es-ES" sz="3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</a:t>
            </a:r>
            <a:r>
              <a:rPr lang="es-ES" sz="3600" b="1" dirty="0">
                <a:solidFill>
                  <a:schemeClr val="tx1"/>
                </a:solidFill>
                <a:latin typeface="Calibri" pitchFamily="34" charset="0"/>
              </a:rPr>
              <a:t>vangelización 2015-2018</a:t>
            </a:r>
          </a:p>
          <a:p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s-ES_tradn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5 Imagen" descr="Pancarta_17_09_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6010" y="4714885"/>
            <a:ext cx="6347989" cy="178595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3786182" y="2928934"/>
            <a:ext cx="383470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45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Año </a:t>
            </a:r>
            <a:r>
              <a:rPr lang="es-ES" sz="4500" b="1" cap="none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</a:t>
            </a:r>
            <a:r>
              <a:rPr lang="es-ES" sz="45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Retos</a:t>
            </a:r>
          </a:p>
        </p:txBody>
      </p:sp>
      <p:pic>
        <p:nvPicPr>
          <p:cNvPr id="8" name="7 Imagen" descr="Logo_PDE_vertical_color.jpg"/>
          <p:cNvPicPr>
            <a:picLocks noChangeAspect="1"/>
          </p:cNvPicPr>
          <p:nvPr/>
        </p:nvPicPr>
        <p:blipFill>
          <a:blip r:embed="rId3" cstate="print"/>
          <a:srcRect b="36538"/>
          <a:stretch>
            <a:fillRect/>
          </a:stretch>
        </p:blipFill>
        <p:spPr>
          <a:xfrm>
            <a:off x="0" y="357166"/>
            <a:ext cx="2651490" cy="2564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cap="small" dirty="0">
                <a:solidFill>
                  <a:srgbClr val="8A0B08"/>
                </a:solidFill>
                <a:latin typeface="Calibri"/>
              </a:rPr>
              <a:t>Acentos y líneas de acción pastoral 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D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. Carlos nos 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propone, además, </a:t>
            </a:r>
            <a:r>
              <a:rPr lang="es-ES_tradnl" b="1" baseline="0" dirty="0">
                <a:solidFill>
                  <a:srgbClr val="8A0B08"/>
                </a:solidFill>
                <a:latin typeface="Calibri"/>
              </a:rPr>
              <a:t>diez grandes líneas de acción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, que todos deberíamos tener muy en cuenta a partir del próximo curso pastoral 2016-2017, y en los años sucesivos.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cap="small" dirty="0">
                <a:solidFill>
                  <a:srgbClr val="8A0B08"/>
                </a:solidFill>
                <a:latin typeface="Calibri"/>
              </a:rPr>
              <a:t>Acentos y líneas de acción pastoral 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14282" y="1609416"/>
            <a:ext cx="7929618" cy="5034294"/>
          </a:xfrm>
        </p:spPr>
        <p:txBody>
          <a:bodyPr>
            <a:noAutofit/>
          </a:bodyPr>
          <a:lstStyle/>
          <a:p>
            <a:pPr marL="361950" marR="0" lvl="0" indent="-361950" rtl="0">
              <a:lnSpc>
                <a:spcPct val="110000"/>
              </a:lnSpc>
              <a:buFont typeface="+mj-lt"/>
              <a:buAutoNum type="arabicPeriod"/>
            </a:pPr>
            <a:r>
              <a:rPr lang="es-ES_tradnl" sz="2400" baseline="0" dirty="0">
                <a:solidFill>
                  <a:srgbClr val="8A0B08"/>
                </a:solidFill>
                <a:latin typeface="Calibri"/>
              </a:rPr>
              <a:t>Favorecer un </a:t>
            </a:r>
            <a:r>
              <a:rPr lang="es-ES_tradnl" sz="2400" b="1" baseline="0" dirty="0">
                <a:solidFill>
                  <a:srgbClr val="8A0B08"/>
                </a:solidFill>
                <a:latin typeface="Calibri"/>
              </a:rPr>
              <a:t>dinamismo de salida </a:t>
            </a:r>
            <a:r>
              <a:rPr lang="es-ES_tradnl" sz="2400" baseline="0" dirty="0">
                <a:solidFill>
                  <a:srgbClr val="8A0B08"/>
                </a:solidFill>
                <a:latin typeface="Calibri"/>
              </a:rPr>
              <a:t>de nuestras comunidades eclesiales.</a:t>
            </a:r>
          </a:p>
          <a:p>
            <a:pPr marL="361950" marR="0" lvl="0" indent="-361950" rtl="0">
              <a:lnSpc>
                <a:spcPct val="110000"/>
              </a:lnSpc>
              <a:buFont typeface="+mj-lt"/>
              <a:buAutoNum type="arabicPeriod"/>
            </a:pPr>
            <a:r>
              <a:rPr lang="es-ES_tradnl" sz="2400" baseline="0" dirty="0">
                <a:solidFill>
                  <a:srgbClr val="8A0B08"/>
                </a:solidFill>
                <a:latin typeface="Calibri"/>
              </a:rPr>
              <a:t>Cuidar la </a:t>
            </a:r>
            <a:r>
              <a:rPr lang="es-ES_tradnl" sz="2400" b="1" baseline="0" dirty="0">
                <a:solidFill>
                  <a:srgbClr val="8A0B08"/>
                </a:solidFill>
                <a:latin typeface="Calibri"/>
              </a:rPr>
              <a:t>acogida</a:t>
            </a:r>
            <a:r>
              <a:rPr lang="es-ES_tradnl" sz="2400" baseline="0" dirty="0">
                <a:solidFill>
                  <a:srgbClr val="8A0B08"/>
                </a:solidFill>
                <a:latin typeface="Calibri"/>
              </a:rPr>
              <a:t> y la preparación de las </a:t>
            </a:r>
            <a:r>
              <a:rPr lang="es-ES_tradnl" sz="2400" b="1" baseline="0" dirty="0">
                <a:solidFill>
                  <a:srgbClr val="8A0B08"/>
                </a:solidFill>
                <a:latin typeface="Calibri"/>
              </a:rPr>
              <a:t>celebraciones</a:t>
            </a:r>
            <a:r>
              <a:rPr lang="es-ES_tradnl" sz="2400" baseline="0" dirty="0">
                <a:solidFill>
                  <a:srgbClr val="8A0B08"/>
                </a:solidFill>
                <a:latin typeface="Calibri"/>
              </a:rPr>
              <a:t> sacramentales.</a:t>
            </a:r>
          </a:p>
          <a:p>
            <a:pPr marL="361950" marR="0" lvl="0" indent="-361950" rtl="0">
              <a:lnSpc>
                <a:spcPct val="110000"/>
              </a:lnSpc>
              <a:buFont typeface="+mj-lt"/>
              <a:buAutoNum type="arabicPeriod"/>
            </a:pPr>
            <a:r>
              <a:rPr lang="es-ES_tradnl" sz="2400" baseline="0" dirty="0">
                <a:solidFill>
                  <a:srgbClr val="8A0B08"/>
                </a:solidFill>
                <a:latin typeface="Calibri"/>
              </a:rPr>
              <a:t>Fortalecer la </a:t>
            </a:r>
            <a:r>
              <a:rPr lang="es-ES_tradnl" sz="2400" b="1" baseline="0" dirty="0">
                <a:solidFill>
                  <a:srgbClr val="8A0B08"/>
                </a:solidFill>
                <a:latin typeface="Calibri"/>
              </a:rPr>
              <a:t>vida espiritual </a:t>
            </a:r>
            <a:r>
              <a:rPr lang="es-ES_tradnl" sz="2400" baseline="0" dirty="0">
                <a:solidFill>
                  <a:srgbClr val="8A0B08"/>
                </a:solidFill>
                <a:latin typeface="Calibri"/>
              </a:rPr>
              <a:t>de los agentes de pastoral y </a:t>
            </a:r>
            <a:r>
              <a:rPr lang="es-ES_tradnl" sz="2400" baseline="0" dirty="0" smtClean="0">
                <a:solidFill>
                  <a:srgbClr val="8A0B08"/>
                </a:solidFill>
                <a:latin typeface="Calibri"/>
              </a:rPr>
              <a:t>de las </a:t>
            </a:r>
            <a:r>
              <a:rPr lang="es-ES_tradnl" sz="2400" baseline="0" dirty="0">
                <a:solidFill>
                  <a:srgbClr val="8A0B08"/>
                </a:solidFill>
                <a:latin typeface="Calibri"/>
              </a:rPr>
              <a:t>comunidades cristianas.</a:t>
            </a:r>
          </a:p>
          <a:p>
            <a:pPr marL="361950" marR="0" lvl="0" indent="-361950" rtl="0">
              <a:lnSpc>
                <a:spcPct val="110000"/>
              </a:lnSpc>
              <a:buFont typeface="+mj-lt"/>
              <a:buAutoNum type="arabicPeriod"/>
            </a:pPr>
            <a:r>
              <a:rPr lang="es-ES_tradnl" sz="2400" baseline="0" dirty="0">
                <a:solidFill>
                  <a:srgbClr val="8A0B08"/>
                </a:solidFill>
                <a:latin typeface="Calibri"/>
              </a:rPr>
              <a:t>Cuidar, fomentar y reforzar la </a:t>
            </a:r>
            <a:r>
              <a:rPr lang="es-ES_tradnl" sz="2400" b="1" baseline="0" dirty="0">
                <a:solidFill>
                  <a:srgbClr val="8A0B08"/>
                </a:solidFill>
                <a:latin typeface="Calibri"/>
              </a:rPr>
              <a:t>formación de los fieles cristianos </a:t>
            </a:r>
            <a:r>
              <a:rPr lang="es-ES_tradnl" sz="2400" baseline="0" dirty="0">
                <a:solidFill>
                  <a:srgbClr val="8A0B08"/>
                </a:solidFill>
                <a:latin typeface="Calibri"/>
              </a:rPr>
              <a:t>y singularmente de los agentes de pastoral.</a:t>
            </a:r>
          </a:p>
          <a:p>
            <a:pPr marL="361950" marR="0" lvl="0" indent="-361950" rtl="0">
              <a:lnSpc>
                <a:spcPct val="110000"/>
              </a:lnSpc>
              <a:buFont typeface="+mj-lt"/>
              <a:buAutoNum type="arabicPeriod"/>
            </a:pPr>
            <a:r>
              <a:rPr lang="es-ES" sz="2400" baseline="0" dirty="0">
                <a:solidFill>
                  <a:srgbClr val="8A0B08"/>
                </a:solidFill>
                <a:latin typeface="Calibri"/>
              </a:rPr>
              <a:t>Renovar, fortalecer e innovar la </a:t>
            </a:r>
            <a:r>
              <a:rPr lang="es-ES" sz="2400" b="1" baseline="0" dirty="0">
                <a:solidFill>
                  <a:srgbClr val="8A0B08"/>
                </a:solidFill>
                <a:latin typeface="Calibri"/>
              </a:rPr>
              <a:t>Pastoral familiar</a:t>
            </a:r>
            <a:r>
              <a:rPr lang="es-ES" sz="2400" baseline="0" dirty="0" smtClean="0">
                <a:solidFill>
                  <a:srgbClr val="8A0B08"/>
                </a:solidFill>
                <a:latin typeface="Calibri"/>
              </a:rPr>
              <a:t>.</a:t>
            </a:r>
            <a:endParaRPr lang="es-ES" sz="2400" baseline="0" dirty="0">
              <a:solidFill>
                <a:srgbClr val="8A0B08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cap="small" dirty="0">
                <a:solidFill>
                  <a:srgbClr val="8A0B08"/>
                </a:solidFill>
                <a:latin typeface="Calibri"/>
              </a:rPr>
              <a:t>Acentos y líneas de acción pastoral </a:t>
            </a:r>
            <a:endParaRPr lang="es-ES" i="1" baseline="0" dirty="0">
              <a:solidFill>
                <a:srgbClr val="8A0B08"/>
              </a:solidFill>
              <a:latin typeface="Calibri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14282" y="1609416"/>
            <a:ext cx="7929618" cy="5034294"/>
          </a:xfrm>
        </p:spPr>
        <p:txBody>
          <a:bodyPr>
            <a:noAutofit/>
          </a:bodyPr>
          <a:lstStyle/>
          <a:p>
            <a:pPr marL="361950" lvl="0" indent="-361950">
              <a:lnSpc>
                <a:spcPct val="110000"/>
              </a:lnSpc>
              <a:buFont typeface="+mj-lt"/>
              <a:buAutoNum type="arabicPeriod" startAt="6"/>
            </a:pPr>
            <a:r>
              <a:rPr lang="es-ES_tradnl" sz="2400" dirty="0" smtClean="0">
                <a:solidFill>
                  <a:srgbClr val="8A0B08"/>
                </a:solidFill>
                <a:latin typeface="Calibri"/>
              </a:rPr>
              <a:t>Asegurar la </a:t>
            </a:r>
            <a:r>
              <a:rPr lang="es-ES_tradnl" sz="2400" b="1" dirty="0" smtClean="0">
                <a:solidFill>
                  <a:srgbClr val="8A0B08"/>
                </a:solidFill>
                <a:latin typeface="Calibri"/>
              </a:rPr>
              <a:t>corresponsabilidad</a:t>
            </a:r>
            <a:r>
              <a:rPr lang="es-ES_tradnl" sz="2400" dirty="0" smtClean="0">
                <a:solidFill>
                  <a:srgbClr val="8A0B08"/>
                </a:solidFill>
                <a:latin typeface="Calibri"/>
              </a:rPr>
              <a:t> de los laicos en la misión de la Iglesia.</a:t>
            </a:r>
          </a:p>
          <a:p>
            <a:pPr marL="361950" lvl="0" indent="-361950">
              <a:lnSpc>
                <a:spcPct val="110000"/>
              </a:lnSpc>
              <a:buFont typeface="+mj-lt"/>
              <a:buAutoNum type="arabicPeriod" startAt="6"/>
            </a:pPr>
            <a:r>
              <a:rPr lang="es-ES_tradnl" sz="2400" dirty="0" smtClean="0">
                <a:solidFill>
                  <a:srgbClr val="8A0B08"/>
                </a:solidFill>
                <a:latin typeface="Calibri"/>
              </a:rPr>
              <a:t>Aprender a usar más eficazmente en nuestra pastoral ordinaria los </a:t>
            </a:r>
            <a:r>
              <a:rPr lang="es-ES_tradnl" sz="2400" b="1" dirty="0" smtClean="0">
                <a:solidFill>
                  <a:srgbClr val="8A0B08"/>
                </a:solidFill>
                <a:latin typeface="Calibri"/>
              </a:rPr>
              <a:t>Medios de Comunicación Social.</a:t>
            </a:r>
          </a:p>
          <a:p>
            <a:pPr marL="361950" lvl="0" indent="-361950">
              <a:lnSpc>
                <a:spcPct val="110000"/>
              </a:lnSpc>
              <a:buFont typeface="+mj-lt"/>
              <a:buAutoNum type="arabicPeriod" startAt="6"/>
            </a:pPr>
            <a:r>
              <a:rPr lang="es-ES_tradnl" sz="2400" dirty="0" smtClean="0">
                <a:solidFill>
                  <a:srgbClr val="8A0B08"/>
                </a:solidFill>
                <a:latin typeface="Calibri"/>
              </a:rPr>
              <a:t>Acoger, discernir y acompañar la </a:t>
            </a:r>
            <a:r>
              <a:rPr lang="es-ES_tradnl" sz="2400" b="1" dirty="0" smtClean="0">
                <a:solidFill>
                  <a:srgbClr val="8A0B08"/>
                </a:solidFill>
                <a:latin typeface="Calibri"/>
              </a:rPr>
              <a:t>fragilidad</a:t>
            </a:r>
            <a:r>
              <a:rPr lang="es-ES_tradnl" sz="2400" dirty="0" smtClean="0">
                <a:solidFill>
                  <a:srgbClr val="8A0B08"/>
                </a:solidFill>
                <a:latin typeface="Calibri"/>
              </a:rPr>
              <a:t>.</a:t>
            </a:r>
          </a:p>
          <a:p>
            <a:pPr marL="361950" lvl="0" indent="-361950">
              <a:lnSpc>
                <a:spcPct val="110000"/>
              </a:lnSpc>
              <a:buFont typeface="+mj-lt"/>
              <a:buAutoNum type="arabicPeriod" startAt="6"/>
            </a:pPr>
            <a:r>
              <a:rPr lang="es-ES_tradnl" sz="2400" dirty="0" smtClean="0">
                <a:solidFill>
                  <a:srgbClr val="8A0B08"/>
                </a:solidFill>
                <a:latin typeface="Calibri"/>
              </a:rPr>
              <a:t>Potenciar, cuidar e innovar en la pastoral de </a:t>
            </a:r>
            <a:r>
              <a:rPr lang="es-ES_tradnl" sz="2400" b="1" dirty="0" smtClean="0">
                <a:solidFill>
                  <a:srgbClr val="8A0B08"/>
                </a:solidFill>
                <a:latin typeface="Calibri"/>
              </a:rPr>
              <a:t>adolescentes y jóvenes</a:t>
            </a:r>
            <a:r>
              <a:rPr lang="es-ES_tradnl" sz="2400" dirty="0" smtClean="0">
                <a:solidFill>
                  <a:srgbClr val="8A0B08"/>
                </a:solidFill>
                <a:latin typeface="Calibri"/>
              </a:rPr>
              <a:t>.</a:t>
            </a:r>
          </a:p>
          <a:p>
            <a:pPr marL="361950" lvl="0" indent="-361950">
              <a:lnSpc>
                <a:spcPct val="110000"/>
              </a:lnSpc>
              <a:buFont typeface="+mj-lt"/>
              <a:buAutoNum type="arabicPeriod" startAt="6"/>
            </a:pPr>
            <a:r>
              <a:rPr lang="es-ES_tradnl" sz="2400" dirty="0" smtClean="0">
                <a:solidFill>
                  <a:srgbClr val="8A0B08"/>
                </a:solidFill>
                <a:latin typeface="Calibri"/>
              </a:rPr>
              <a:t>Organizar y participar en jornadas y encuentros sobre </a:t>
            </a:r>
            <a:r>
              <a:rPr lang="es-ES_tradnl" sz="2400" b="1" dirty="0" smtClean="0">
                <a:solidFill>
                  <a:srgbClr val="8A0B08"/>
                </a:solidFill>
                <a:latin typeface="Calibri"/>
              </a:rPr>
              <a:t>temas de actualidad</a:t>
            </a:r>
            <a:r>
              <a:rPr lang="es-ES_tradnl" sz="2400" dirty="0" smtClean="0">
                <a:solidFill>
                  <a:srgbClr val="8A0B08"/>
                </a:solidFill>
                <a:latin typeface="Calibri"/>
              </a:rPr>
              <a:t>.</a:t>
            </a:r>
          </a:p>
          <a:p>
            <a:pPr marL="179388" marR="0" lvl="0" indent="-179388" rtl="0">
              <a:lnSpc>
                <a:spcPct val="110000"/>
              </a:lnSpc>
              <a:buFont typeface="+mj-lt"/>
              <a:buAutoNum type="arabicPeriod" startAt="6"/>
            </a:pPr>
            <a:endParaRPr lang="es-ES" sz="1900" baseline="0" dirty="0">
              <a:solidFill>
                <a:srgbClr val="8A0B08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cap="small" dirty="0">
                <a:solidFill>
                  <a:srgbClr val="8A0B08"/>
                </a:solidFill>
                <a:latin typeface="Calibri"/>
              </a:rPr>
              <a:t>Acentos y líneas de acción pastoral </a:t>
            </a:r>
            <a:endParaRPr lang="es-ES" i="1" baseline="0" dirty="0">
              <a:solidFill>
                <a:srgbClr val="8A0B08"/>
              </a:solidFill>
              <a:latin typeface="Calibri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s-ES_tradnl" baseline="0" dirty="0">
                <a:solidFill>
                  <a:srgbClr val="8A0B08"/>
                </a:solidFill>
                <a:latin typeface="Calibri"/>
              </a:rPr>
              <a:t>Para ordenar un poco el trabajo y la concreción de estas grandes líneas de acción, D. Carlos las ha articulado en estos </a:t>
            </a:r>
            <a:r>
              <a:rPr lang="es-ES_tradnl" b="1" baseline="0" dirty="0">
                <a:solidFill>
                  <a:srgbClr val="8A0B08"/>
                </a:solidFill>
                <a:latin typeface="Calibri"/>
              </a:rPr>
              <a:t>tres grandes </a:t>
            </a:r>
            <a:r>
              <a:rPr lang="es-ES_tradnl" b="1" baseline="0" dirty="0" smtClean="0">
                <a:solidFill>
                  <a:srgbClr val="8A0B08"/>
                </a:solidFill>
                <a:latin typeface="Calibri"/>
              </a:rPr>
              <a:t>bloques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.</a:t>
            </a:r>
            <a:endParaRPr lang="es-ES_tradnl" baseline="0" dirty="0">
              <a:solidFill>
                <a:srgbClr val="8A0B08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2000" y="1844824"/>
            <a:ext cx="7239000" cy="216024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265113" indent="-265113"/>
            <a:r>
              <a:rPr lang="es-ES_tradnl" sz="2400" i="1" baseline="0" dirty="0">
                <a:solidFill>
                  <a:schemeClr val="bg1"/>
                </a:solidFill>
                <a:latin typeface="Calibri"/>
              </a:rPr>
              <a:t>1. </a:t>
            </a:r>
            <a:r>
              <a:rPr lang="es-ES_tradnl" sz="2700" i="1" baseline="0" dirty="0">
                <a:solidFill>
                  <a:schemeClr val="bg1"/>
                </a:solidFill>
                <a:latin typeface="Calibri"/>
              </a:rPr>
              <a:t>Renovar el encuentro personal con Jesucristo para reavivar la alegría del evangelio. Y, al mismo tiempo, ayudar y favorecer la conversión pastoral que haga de </a:t>
            </a:r>
            <a:r>
              <a:rPr lang="es-ES_tradnl" sz="2700" i="1" baseline="0" dirty="0" smtClean="0">
                <a:solidFill>
                  <a:schemeClr val="bg1"/>
                </a:solidFill>
                <a:latin typeface="Calibri"/>
              </a:rPr>
              <a:t>los</a:t>
            </a:r>
            <a:r>
              <a:rPr lang="es-ES_tradnl" sz="2700" dirty="0">
                <a:solidFill>
                  <a:schemeClr val="dk1"/>
                </a:solidFill>
              </a:rPr>
              <a:t> </a:t>
            </a:r>
            <a:r>
              <a:rPr lang="es-ES_tradnl" sz="2700" i="1" baseline="0" dirty="0" smtClean="0">
                <a:solidFill>
                  <a:schemeClr val="bg1"/>
                </a:solidFill>
                <a:latin typeface="Calibri"/>
              </a:rPr>
              <a:t>fieles </a:t>
            </a:r>
            <a:r>
              <a:rPr lang="es-ES_tradnl" sz="2700" i="1" baseline="0" dirty="0">
                <a:solidFill>
                  <a:schemeClr val="bg1"/>
                </a:solidFill>
                <a:latin typeface="Calibri"/>
              </a:rPr>
              <a:t>cristianos verdaderos discípulos-misioneros.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32000" y="320040"/>
            <a:ext cx="7239000" cy="1143000"/>
          </a:xfrm>
          <a:prstGeom prst="roundRect">
            <a:avLst/>
          </a:prstGeom>
          <a:solidFill>
            <a:schemeClr val="lt1"/>
          </a:solidFill>
          <a:ln w="40000" cap="flat" cmpd="sng" algn="ctr">
            <a:solidFill>
              <a:schemeClr val="accent1"/>
            </a:solidFill>
            <a:prstDash val="solid"/>
          </a:ln>
          <a:effectLst/>
        </p:spPr>
        <p:txBody>
          <a:bodyPr vert="horz" lIns="45720" tIns="0" rIns="45720" bIns="0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none" spc="0" baseline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  <a:extLst/>
          </a:lstStyle>
          <a:p>
            <a:r>
              <a:rPr lang="es-ES" i="1" cap="small" smtClean="0">
                <a:solidFill>
                  <a:srgbClr val="8A0B08"/>
                </a:solidFill>
                <a:latin typeface="Calibri"/>
              </a:rPr>
              <a:t>Acentos y líneas de acción pastoral </a:t>
            </a:r>
            <a:endParaRPr lang="es-ES" i="1" dirty="0">
              <a:solidFill>
                <a:srgbClr val="8A0B08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2000" y="1844824"/>
            <a:ext cx="7239000" cy="1680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65113" marR="0" indent="-265113" rtl="0"/>
            <a:r>
              <a:rPr lang="es-ES_tradnl" sz="2400" i="1" baseline="0" dirty="0">
                <a:solidFill>
                  <a:schemeClr val="bg1"/>
                </a:solidFill>
                <a:latin typeface="Calibri"/>
              </a:rPr>
              <a:t>2. Aprender a vivir, celebrar y anunciar la alegría del Evangelio, de manera que las comunidades cristianas de la diócesis se sientan interpeladas a acoger </a:t>
            </a:r>
            <a:r>
              <a:rPr lang="es-ES_tradnl" sz="2400" i="1" baseline="0" dirty="0" smtClean="0">
                <a:solidFill>
                  <a:schemeClr val="bg1"/>
                </a:solidFill>
                <a:latin typeface="Calibri"/>
              </a:rPr>
              <a:t>el dinamismo </a:t>
            </a:r>
            <a:r>
              <a:rPr lang="es-ES_tradnl" sz="2400" i="1" baseline="0" dirty="0">
                <a:solidFill>
                  <a:schemeClr val="bg1"/>
                </a:solidFill>
                <a:latin typeface="Calibri"/>
              </a:rPr>
              <a:t>de salida propio de la Iglesia.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32000" y="320040"/>
            <a:ext cx="7239000" cy="1143000"/>
          </a:xfrm>
          <a:prstGeom prst="roundRect">
            <a:avLst/>
          </a:prstGeom>
          <a:solidFill>
            <a:schemeClr val="lt1"/>
          </a:solidFill>
          <a:ln w="40000" cap="flat" cmpd="sng" algn="ctr">
            <a:solidFill>
              <a:schemeClr val="accent1"/>
            </a:solidFill>
            <a:prstDash val="solid"/>
          </a:ln>
          <a:effectLst/>
        </p:spPr>
        <p:txBody>
          <a:bodyPr vert="horz" lIns="45720" tIns="0" rIns="45720" bIns="0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none" spc="0" baseline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  <a:extLst/>
          </a:lstStyle>
          <a:p>
            <a:r>
              <a:rPr lang="es-ES" i="1" cap="small" smtClean="0">
                <a:solidFill>
                  <a:srgbClr val="8A0B08"/>
                </a:solidFill>
                <a:latin typeface="Calibri"/>
              </a:rPr>
              <a:t>Acentos y líneas de acción pastoral </a:t>
            </a:r>
            <a:endParaRPr lang="es-ES" i="1" dirty="0">
              <a:solidFill>
                <a:srgbClr val="8A0B08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7262" y="1844824"/>
            <a:ext cx="7239000" cy="15121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354013" indent="-354013"/>
            <a:r>
              <a:rPr lang="es-ES_tradnl" i="1" baseline="0" dirty="0">
                <a:solidFill>
                  <a:schemeClr val="bg1"/>
                </a:solidFill>
                <a:latin typeface="Calibri"/>
              </a:rPr>
              <a:t>3. </a:t>
            </a:r>
            <a:r>
              <a:rPr lang="es-ES_tradnl" sz="2700" i="1" baseline="0" dirty="0">
                <a:solidFill>
                  <a:schemeClr val="bg1"/>
                </a:solidFill>
                <a:latin typeface="Calibri"/>
              </a:rPr>
              <a:t>Innovar la pastoral para fortalecer </a:t>
            </a:r>
            <a:r>
              <a:rPr lang="es-ES_tradnl" sz="2700" i="1" baseline="0" dirty="0" smtClean="0">
                <a:solidFill>
                  <a:schemeClr val="bg1"/>
                </a:solidFill>
                <a:latin typeface="Calibri"/>
              </a:rPr>
              <a:t>la comunión </a:t>
            </a:r>
            <a:r>
              <a:rPr lang="es-ES_tradnl" sz="2700" i="1" baseline="0" dirty="0">
                <a:solidFill>
                  <a:schemeClr val="bg1"/>
                </a:solidFill>
                <a:latin typeface="Calibri"/>
              </a:rPr>
              <a:t>y responder a la llamada que </a:t>
            </a:r>
            <a:r>
              <a:rPr lang="es-ES_tradnl" sz="2700" i="1" baseline="0" dirty="0" smtClean="0">
                <a:solidFill>
                  <a:schemeClr val="bg1"/>
                </a:solidFill>
                <a:latin typeface="Calibri"/>
              </a:rPr>
              <a:t>el Señor </a:t>
            </a:r>
            <a:r>
              <a:rPr lang="es-ES_tradnl" sz="2700" i="1" baseline="0" dirty="0">
                <a:solidFill>
                  <a:schemeClr val="bg1"/>
                </a:solidFill>
                <a:latin typeface="Calibri"/>
              </a:rPr>
              <a:t>hace a todos </a:t>
            </a:r>
            <a:r>
              <a:rPr lang="es-ES_tradnl" sz="2700" i="1" baseline="0" dirty="0" smtClean="0">
                <a:solidFill>
                  <a:schemeClr val="bg1"/>
                </a:solidFill>
                <a:latin typeface="Calibri"/>
              </a:rPr>
              <a:t>los</a:t>
            </a:r>
            <a:r>
              <a:rPr lang="es-ES_tradnl" sz="2800" dirty="0">
                <a:solidFill>
                  <a:schemeClr val="dk1"/>
                </a:solidFill>
              </a:rPr>
              <a:t> </a:t>
            </a:r>
            <a:r>
              <a:rPr lang="es-ES_tradnl" sz="2700" i="1" baseline="0" dirty="0" smtClean="0">
                <a:solidFill>
                  <a:schemeClr val="bg1"/>
                </a:solidFill>
                <a:latin typeface="Calibri"/>
              </a:rPr>
              <a:t>que </a:t>
            </a:r>
            <a:r>
              <a:rPr lang="es-ES_tradnl" sz="2700" i="1" baseline="0" dirty="0">
                <a:solidFill>
                  <a:schemeClr val="bg1"/>
                </a:solidFill>
                <a:latin typeface="Calibri"/>
              </a:rPr>
              <a:t>formamos parte de su Iglesia.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32000" y="320040"/>
            <a:ext cx="7239000" cy="1143000"/>
          </a:xfrm>
          <a:prstGeom prst="roundRect">
            <a:avLst/>
          </a:prstGeom>
          <a:solidFill>
            <a:schemeClr val="lt1"/>
          </a:solidFill>
          <a:ln w="40000" cap="flat" cmpd="sng" algn="ctr">
            <a:solidFill>
              <a:schemeClr val="accent1"/>
            </a:solidFill>
            <a:prstDash val="solid"/>
          </a:ln>
          <a:effectLst/>
        </p:spPr>
        <p:txBody>
          <a:bodyPr vert="horz" lIns="45720" tIns="0" rIns="45720" bIns="0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none" spc="0" baseline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  <a:extLst/>
          </a:lstStyle>
          <a:p>
            <a:r>
              <a:rPr lang="es-ES" i="1" cap="small" smtClean="0">
                <a:solidFill>
                  <a:srgbClr val="8A0B08"/>
                </a:solidFill>
                <a:latin typeface="Calibri"/>
              </a:rPr>
              <a:t>Acentos y líneas de acción pastoral </a:t>
            </a:r>
            <a:endParaRPr lang="es-ES" i="1" dirty="0">
              <a:solidFill>
                <a:srgbClr val="8A0B08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Calendario para el 2016-2017</a:t>
            </a:r>
            <a:endParaRPr lang="es-ES_tradn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6108340"/>
              </p:ext>
            </p:extLst>
          </p:nvPr>
        </p:nvGraphicFramePr>
        <p:xfrm>
          <a:off x="428596" y="1857364"/>
          <a:ext cx="7143800" cy="4500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2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685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9399">
                <a:tc>
                  <a:txBody>
                    <a:bodyPr/>
                    <a:lstStyle/>
                    <a:p>
                      <a:r>
                        <a:rPr lang="es-ES" sz="2200" dirty="0"/>
                        <a:t>Mes</a:t>
                      </a:r>
                      <a:r>
                        <a:rPr lang="es-ES" sz="2200" baseline="0" dirty="0"/>
                        <a:t> y Año</a:t>
                      </a:r>
                      <a:endParaRPr lang="es-ES_tradnl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200" dirty="0"/>
                        <a:t>Actividad </a:t>
                      </a:r>
                      <a:endParaRPr lang="es-ES_tradnl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31195">
                <a:tc>
                  <a:txBody>
                    <a:bodyPr/>
                    <a:lstStyle/>
                    <a:p>
                      <a:r>
                        <a:rPr kumimoji="0" lang="es-ES" sz="2200" kern="1200" baseline="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 de octubre de 2016</a:t>
                      </a:r>
                      <a:endParaRPr kumimoji="0" lang="es-ES_tradnl" sz="2200" kern="1200" baseline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buClr>
                          <a:schemeClr val="tx2">
                            <a:lumMod val="50000"/>
                          </a:schemeClr>
                        </a:buClr>
                        <a:buFont typeface="Wingdings" pitchFamily="2" charset="2"/>
                        <a:buNone/>
                      </a:pPr>
                      <a:r>
                        <a:rPr kumimoji="0" lang="es-ES_tradnl" sz="2200" kern="1200" baseline="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Comienzo trabajo del tercer núcleo del PDE: «Desafíos y retos a los que ha de responder hoy </a:t>
                      </a:r>
                      <a:r>
                        <a:rPr kumimoji="0" lang="es-ES_tradnl" sz="22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la evangelización </a:t>
                      </a:r>
                      <a:r>
                        <a:rPr kumimoji="0" lang="es-ES_tradnl" sz="2200" kern="1200" baseline="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en Madrid».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Calendario para el 2016-2017</a:t>
            </a:r>
            <a:endParaRPr lang="es-ES_tradnl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28596" y="1857364"/>
          <a:ext cx="7143800" cy="4520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9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155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243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9399">
                <a:tc>
                  <a:txBody>
                    <a:bodyPr/>
                    <a:lstStyle/>
                    <a:p>
                      <a:r>
                        <a:rPr lang="es-ES" sz="2200" dirty="0"/>
                        <a:t>Mes</a:t>
                      </a:r>
                      <a:r>
                        <a:rPr lang="es-ES" sz="2200" baseline="0" dirty="0"/>
                        <a:t> y Año</a:t>
                      </a:r>
                      <a:endParaRPr lang="es-ES_tradnl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200" dirty="0"/>
                        <a:t>Actividad </a:t>
                      </a:r>
                      <a:endParaRPr lang="es-ES_tradnl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200" dirty="0"/>
                        <a:t>Fecha</a:t>
                      </a:r>
                      <a:endParaRPr lang="es-ES_tradnl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2237">
                <a:tc>
                  <a:txBody>
                    <a:bodyPr/>
                    <a:lstStyle/>
                    <a:p>
                      <a:r>
                        <a:rPr kumimoji="0" lang="es-ES_tradnl" sz="2200" b="0" kern="1200" baseline="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Noviembre</a:t>
                      </a:r>
                    </a:p>
                    <a:p>
                      <a:r>
                        <a:rPr kumimoji="0" lang="es-ES_tradnl" sz="2200" b="0" kern="1200" baseline="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diciembre 2016</a:t>
                      </a:r>
                      <a:endParaRPr lang="es-ES_tradnl" sz="22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_tradnl" sz="2200" b="0" kern="1200" baseline="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Entrega de las propuestas núcleo tercero del PDE.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_tradnl" sz="2200" b="0" kern="1200" baseline="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Entre el 28 de noviembre y el 4 de diciembre.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36557">
                <a:tc rowSpan="2">
                  <a:txBody>
                    <a:bodyPr/>
                    <a:lstStyle/>
                    <a:p>
                      <a:r>
                        <a:rPr kumimoji="0" lang="es-ES_tradnl" sz="2200" b="0" kern="1200" baseline="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Enero – marzo 2017</a:t>
                      </a:r>
                      <a:endParaRPr lang="es-ES_tradnl" sz="22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_tradnl" sz="2200" b="0" kern="1200" baseline="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Comienzan los trabajos</a:t>
                      </a:r>
                    </a:p>
                    <a:p>
                      <a:r>
                        <a:rPr kumimoji="0" lang="es-ES_tradnl" sz="2200" b="0" kern="1200" baseline="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del cuarto núcleo del PDE:</a:t>
                      </a:r>
                    </a:p>
                    <a:p>
                      <a:r>
                        <a:rPr kumimoji="0" lang="es-ES_tradnl" sz="2200" b="0" kern="1200" baseline="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«Tentaciones».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_tradnl" sz="2200" b="0" kern="1200" baseline="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 de enero.</a:t>
                      </a:r>
                    </a:p>
                    <a:p>
                      <a:endParaRPr kumimoji="0" lang="es-ES_tradnl" sz="2200" b="0" kern="1200" baseline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endParaRPr kumimoji="0" lang="es-ES_tradnl" sz="2200" b="0" kern="1200" baseline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endParaRPr kumimoji="0" lang="es-ES_tradnl" sz="2200" b="0" kern="1200" baseline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173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_tradnl" sz="2200" b="0" kern="1200" baseline="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Entrega de las propuestas</a:t>
                      </a:r>
                    </a:p>
                    <a:p>
                      <a:r>
                        <a:rPr kumimoji="0" lang="es-ES_tradnl" sz="2200" b="0" kern="1200" baseline="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núcleo cuarto del PDE.</a:t>
                      </a:r>
                      <a:endParaRPr kumimoji="0" lang="es-ES" sz="2200" b="0" kern="1200" baseline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endParaRPr kumimoji="0" lang="es-ES_tradnl" sz="2200" b="0" kern="1200" baseline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2200" b="0" kern="1200" baseline="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Entre el 13 y el 19 de marzo.</a:t>
                      </a:r>
                    </a:p>
                    <a:p>
                      <a:endParaRPr kumimoji="0" lang="es-ES_tradnl" sz="2200" b="0" kern="1200" baseline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Calendario para el 2016-2017</a:t>
            </a:r>
            <a:endParaRPr lang="es-ES_tradnl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28596" y="1644754"/>
          <a:ext cx="7143800" cy="4739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9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035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6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5812">
                <a:tc>
                  <a:txBody>
                    <a:bodyPr/>
                    <a:lstStyle/>
                    <a:p>
                      <a:r>
                        <a:rPr lang="es-ES" sz="2200" dirty="0"/>
                        <a:t>Mes</a:t>
                      </a:r>
                      <a:r>
                        <a:rPr lang="es-ES" sz="2200" baseline="0" dirty="0"/>
                        <a:t> y Año</a:t>
                      </a:r>
                      <a:endParaRPr lang="es-ES_tradnl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200" dirty="0"/>
                        <a:t>Actividad </a:t>
                      </a:r>
                      <a:endParaRPr lang="es-ES_tradnl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200" dirty="0"/>
                        <a:t>Fecha</a:t>
                      </a:r>
                      <a:endParaRPr lang="es-ES_tradnl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37911">
                <a:tc rowSpan="2">
                  <a:txBody>
                    <a:bodyPr/>
                    <a:lstStyle/>
                    <a:p>
                      <a:r>
                        <a:rPr kumimoji="0" lang="es-ES_tradnl" sz="2200" b="0" kern="1200" baseline="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Abril – mayo 2017</a:t>
                      </a:r>
                      <a:endParaRPr lang="es-ES_tradnl" sz="22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_tradnl" sz="2200" b="0" kern="1200" baseline="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Comienzan los trabajos</a:t>
                      </a:r>
                    </a:p>
                    <a:p>
                      <a:r>
                        <a:rPr kumimoji="0" lang="es-ES_tradnl" sz="2200" b="0" kern="1200" baseline="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del quinto núcleo del PDE:</a:t>
                      </a:r>
                    </a:p>
                    <a:p>
                      <a:r>
                        <a:rPr kumimoji="0" lang="es-ES_tradnl" sz="2200" b="0" kern="1200" baseline="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«Posibilidades que tiene</a:t>
                      </a:r>
                    </a:p>
                    <a:p>
                      <a:r>
                        <a:rPr kumimoji="0" lang="es-ES_tradnl" sz="2200" b="0" kern="1200" baseline="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la evangelización hoy en</a:t>
                      </a:r>
                    </a:p>
                    <a:p>
                      <a:r>
                        <a:rPr kumimoji="0" lang="es-ES_tradnl" sz="2200" b="0" kern="1200" baseline="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Madrid</a:t>
                      </a:r>
                      <a:r>
                        <a:rPr kumimoji="0" lang="es-ES_tradnl" sz="22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».</a:t>
                      </a:r>
                      <a:endParaRPr kumimoji="0" lang="es-ES_tradnl" sz="2200" b="0" kern="1200" baseline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_tradnl" sz="2200" b="0" kern="1200" baseline="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 de abril.</a:t>
                      </a:r>
                    </a:p>
                    <a:p>
                      <a:endParaRPr kumimoji="0" lang="es-ES_tradnl" sz="2200" b="0" kern="1200" baseline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endParaRPr kumimoji="0" lang="es-ES_tradnl" sz="2200" b="0" kern="1200" baseline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endParaRPr kumimoji="0" lang="es-ES_tradnl" sz="2200" b="0" kern="1200" baseline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endParaRPr kumimoji="0" lang="es-ES_tradnl" sz="2200" b="0" kern="1200" baseline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5448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_tradnl" sz="22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Entrega de las propuestas</a:t>
                      </a:r>
                    </a:p>
                    <a:p>
                      <a:r>
                        <a:rPr kumimoji="0" lang="es-ES_tradnl" sz="22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núcleo quinto del PDE.</a:t>
                      </a:r>
                    </a:p>
                    <a:p>
                      <a:endParaRPr kumimoji="0" lang="es-ES_tradnl" sz="2200" b="0" kern="1200" baseline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22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Entre el 15 y el 21 de mayo.</a:t>
                      </a:r>
                    </a:p>
                    <a:p>
                      <a:endParaRPr kumimoji="0" lang="es-ES_tradnl" sz="2200" b="0" kern="1200" baseline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21784">
                <a:tc>
                  <a:txBody>
                    <a:bodyPr/>
                    <a:lstStyle/>
                    <a:p>
                      <a:r>
                        <a:rPr lang="es-ES_tradnl" sz="2200" b="0" dirty="0" smtClean="0">
                          <a:latin typeface="Calibri" pitchFamily="34" charset="0"/>
                        </a:rPr>
                        <a:t>Junio 2017</a:t>
                      </a:r>
                      <a:endParaRPr lang="es-ES_tradnl" sz="22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_tradnl" sz="22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Consejo Ampliado</a:t>
                      </a:r>
                      <a:endParaRPr kumimoji="0" lang="es-ES_tradnl" sz="2200" b="0" kern="1200" baseline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22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24 de junio</a:t>
                      </a:r>
                      <a:endParaRPr kumimoji="0" lang="es-ES_tradnl" sz="2200" b="0" kern="1200" baseline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s-ES" i="1" baseline="0">
                <a:solidFill>
                  <a:srgbClr val="8A0B08"/>
                </a:solidFill>
                <a:latin typeface="Calibri"/>
              </a:rPr>
              <a:t>RESUMEN PDE (AÑO PRIMERO)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s-ES_tradnl" baseline="0" dirty="0">
                <a:solidFill>
                  <a:srgbClr val="8A0B08"/>
                </a:solidFill>
                <a:latin typeface="Calibri"/>
              </a:rPr>
              <a:t>Los grupos del Plan Diocesano de Evangelización 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trabajaron a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lo largo del curso 2015-2016 con el claro objetivo de promover </a:t>
            </a:r>
            <a:r>
              <a:rPr lang="es-ES_tradnl" b="1" baseline="0" dirty="0">
                <a:solidFill>
                  <a:srgbClr val="8A0B08"/>
                </a:solidFill>
                <a:latin typeface="Calibri"/>
              </a:rPr>
              <a:t>la conversión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pastoral de la toda la diócesis de Madrid. </a:t>
            </a:r>
          </a:p>
          <a:p>
            <a:pPr marR="0" lvl="0" rtl="0"/>
            <a:r>
              <a:rPr lang="es-ES_tradnl" baseline="0" dirty="0">
                <a:solidFill>
                  <a:srgbClr val="8A0B08"/>
                </a:solidFill>
                <a:latin typeface="Calibri"/>
              </a:rPr>
              <a:t>Buscábamos dar respuesta a lo que el papa Francisco había planteado en su exhortación </a:t>
            </a:r>
            <a:r>
              <a:rPr lang="es-ES_tradnl" b="1" i="1" baseline="0" dirty="0" err="1">
                <a:solidFill>
                  <a:srgbClr val="8A0B08"/>
                </a:solidFill>
                <a:latin typeface="Calibri"/>
              </a:rPr>
              <a:t>Evangelii</a:t>
            </a:r>
            <a:r>
              <a:rPr lang="es-ES_tradnl" b="1" i="1" baseline="0" dirty="0">
                <a:solidFill>
                  <a:srgbClr val="8A0B08"/>
                </a:solidFill>
                <a:latin typeface="Calibri"/>
              </a:rPr>
              <a:t> </a:t>
            </a:r>
            <a:r>
              <a:rPr lang="es-ES_tradnl" b="1" i="1" baseline="0" dirty="0" err="1">
                <a:solidFill>
                  <a:srgbClr val="8A0B08"/>
                </a:solidFill>
                <a:latin typeface="Calibri"/>
              </a:rPr>
              <a:t>gaudium</a:t>
            </a:r>
            <a:r>
              <a:rPr lang="es-ES_tradnl" i="1" baseline="0" dirty="0">
                <a:solidFill>
                  <a:srgbClr val="8A0B08"/>
                </a:solidFill>
                <a:latin typeface="Calibri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Núcleo 3: Retos y desafíos</a:t>
            </a:r>
            <a:endParaRPr lang="es-ES_trad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27250" r="49719"/>
          <a:stretch>
            <a:fillRect/>
          </a:stretch>
        </p:blipFill>
        <p:spPr bwMode="auto">
          <a:xfrm>
            <a:off x="179512" y="1700809"/>
            <a:ext cx="321858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491880" y="2852936"/>
            <a:ext cx="4608512" cy="30469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 smtClean="0"/>
              <a:t>Descubrir los principales retos que se le plantean hoy  a la</a:t>
            </a:r>
            <a:r>
              <a:rPr lang="es-ES_tradnl" sz="2400" dirty="0">
                <a:solidFill>
                  <a:schemeClr val="dk1"/>
                </a:solidFill>
                <a:latin typeface="Calibri" pitchFamily="34" charset="0"/>
              </a:rPr>
              <a:t> </a:t>
            </a:r>
            <a:r>
              <a:rPr lang="es-ES" sz="2400" dirty="0" smtClean="0"/>
              <a:t>Iglesia en Madrid para cumplir con la misión de evangelizar;  y sentir, al mismo tiempo, cómo el Señor nos da su fuerza  para afrontarlos con esperanza e ilusión.</a:t>
            </a:r>
            <a:endParaRPr lang="es-ES_tradnl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491880" y="2204864"/>
            <a:ext cx="129614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 smtClean="0">
                <a:latin typeface="Calibri" pitchFamily="34" charset="0"/>
              </a:rPr>
              <a:t>Objetivo</a:t>
            </a:r>
            <a:endParaRPr lang="es-ES_tradnl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Núcleo 3: Retos y desafíos</a:t>
            </a:r>
            <a:endParaRPr lang="es-ES_trad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27250" r="49719"/>
          <a:stretch>
            <a:fillRect/>
          </a:stretch>
        </p:blipFill>
        <p:spPr bwMode="auto">
          <a:xfrm>
            <a:off x="179512" y="1772816"/>
            <a:ext cx="316835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707904" y="1772817"/>
            <a:ext cx="4104456" cy="43204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900" dirty="0" smtClean="0"/>
              <a:t>«La mirada creyente es capaz de reconocer la luz que siempre derrama el Espíritu Santo en medio de la oscuridad,  sin olvidar que </a:t>
            </a:r>
            <a:r>
              <a:rPr lang="es-ES" sz="1900" i="1" dirty="0" smtClean="0"/>
              <a:t>donde abundó el pecado sobreabundó la gracia</a:t>
            </a:r>
            <a:r>
              <a:rPr lang="es-ES" sz="1900" dirty="0" smtClean="0"/>
              <a:t>  (</a:t>
            </a:r>
            <a:r>
              <a:rPr lang="es-ES" sz="1900" dirty="0" err="1" smtClean="0"/>
              <a:t>Rm</a:t>
            </a:r>
            <a:r>
              <a:rPr lang="es-ES" sz="1900" dirty="0" smtClean="0"/>
              <a:t> 5,20).</a:t>
            </a:r>
          </a:p>
          <a:p>
            <a:endParaRPr lang="es-ES" sz="800" dirty="0" smtClean="0"/>
          </a:p>
          <a:p>
            <a:r>
              <a:rPr lang="es-ES" sz="1900" dirty="0" smtClean="0"/>
              <a:t>Nuestra fe es desafiada a vislumbrar </a:t>
            </a:r>
            <a:r>
              <a:rPr lang="es-ES" sz="1900" i="1" dirty="0" smtClean="0"/>
              <a:t>el vino en que puede convertirse el agua</a:t>
            </a:r>
            <a:r>
              <a:rPr lang="es-ES" sz="1900" dirty="0" smtClean="0"/>
              <a:t> y a descubrir </a:t>
            </a:r>
            <a:r>
              <a:rPr lang="es-ES" sz="1900" i="1" dirty="0" smtClean="0"/>
              <a:t>el trigo que crece en medio de la cizaña</a:t>
            </a:r>
            <a:r>
              <a:rPr lang="es-ES" sz="1900" dirty="0" smtClean="0"/>
              <a:t>. Un mayor realismo no debe significar menor confianza en el Espíritu ni menor generosidad» (EG 84).</a:t>
            </a:r>
            <a:endParaRPr lang="es-ES_tradnl" sz="19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707904" y="6237312"/>
            <a:ext cx="41044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Ezequiel 37,1-14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Núcleo 4: Tentaciones</a:t>
            </a:r>
            <a:endParaRPr lang="es-ES_tradnl" dirty="0"/>
          </a:p>
        </p:txBody>
      </p:sp>
      <p:sp>
        <p:nvSpPr>
          <p:cNvPr id="3" name="2 CuadroTexto"/>
          <p:cNvSpPr txBox="1"/>
          <p:nvPr/>
        </p:nvSpPr>
        <p:spPr>
          <a:xfrm>
            <a:off x="3275856" y="2708920"/>
            <a:ext cx="4824536" cy="34163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 smtClean="0"/>
              <a:t>Reconocer, con un realismo creyente, las principales tentaciones y dificultades que hoy se nos presentan en la tarea evangelizadora, y renovar, una</a:t>
            </a:r>
            <a:r>
              <a:rPr lang="es-ES_tradnl" sz="2400" dirty="0">
                <a:solidFill>
                  <a:schemeClr val="dk1"/>
                </a:solidFill>
                <a:latin typeface="Calibri" pitchFamily="34" charset="0"/>
              </a:rPr>
              <a:t> </a:t>
            </a:r>
            <a:r>
              <a:rPr lang="es-ES" sz="2400" dirty="0" smtClean="0"/>
              <a:t>vez más, nuestra confianza  en el Espíritu Santo, que siempre guía a su Iglesia hasta la meta  a la que está destinada.</a:t>
            </a:r>
            <a:endParaRPr lang="es-ES_tradnl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2989312" cy="452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275856" y="1988840"/>
            <a:ext cx="129614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 smtClean="0">
                <a:latin typeface="Calibri" pitchFamily="34" charset="0"/>
              </a:rPr>
              <a:t>Objetivo</a:t>
            </a:r>
            <a:endParaRPr lang="es-ES_tradnl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Núcleo 4: Tentaciones</a:t>
            </a:r>
            <a:endParaRPr lang="es-ES_trad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2989312" cy="452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347864" y="1700808"/>
            <a:ext cx="4320480" cy="38933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900" dirty="0" smtClean="0">
                <a:latin typeface="Calibri" pitchFamily="34" charset="0"/>
              </a:rPr>
              <a:t>«Una de las tentaciones más serias que ahogan el fervor y la audacia es la conciencia de derrota que nos convierte en pesimistas quejosos y desencantados con cara de vinagre.</a:t>
            </a:r>
          </a:p>
          <a:p>
            <a:endParaRPr lang="es-ES" sz="1900" dirty="0" smtClean="0">
              <a:latin typeface="Calibri" pitchFamily="34" charset="0"/>
            </a:endParaRPr>
          </a:p>
          <a:p>
            <a:r>
              <a:rPr lang="es-ES" sz="1900" dirty="0" smtClean="0">
                <a:latin typeface="Calibri" pitchFamily="34" charset="0"/>
              </a:rPr>
              <a:t>Otra tentación tiene que ver con la mundanidad espiritual, que se esconde detrás de apariencias de religiosidad e incluso de amor a la Iglesia, pero que busca, en lugar de la gloria del Señor, la gloria humana y el bienestar personal».</a:t>
            </a:r>
          </a:p>
          <a:p>
            <a:pPr algn="r"/>
            <a:r>
              <a:rPr lang="es-ES" sz="1900" i="1" dirty="0" err="1" smtClean="0">
                <a:latin typeface="Calibri" pitchFamily="34" charset="0"/>
              </a:rPr>
              <a:t>Evangelii</a:t>
            </a:r>
            <a:r>
              <a:rPr lang="es-ES" sz="1900" i="1" dirty="0" smtClean="0">
                <a:latin typeface="Calibri" pitchFamily="34" charset="0"/>
              </a:rPr>
              <a:t> </a:t>
            </a:r>
            <a:r>
              <a:rPr lang="es-ES" sz="1900" i="1" dirty="0" err="1" smtClean="0">
                <a:latin typeface="Calibri" pitchFamily="34" charset="0"/>
              </a:rPr>
              <a:t>gaudium</a:t>
            </a:r>
            <a:r>
              <a:rPr lang="es-ES" sz="1900" i="1" dirty="0" smtClean="0">
                <a:latin typeface="Calibri" pitchFamily="34" charset="0"/>
              </a:rPr>
              <a:t> 85.</a:t>
            </a:r>
            <a:endParaRPr lang="es-ES_tradnl" sz="1900" i="1" dirty="0"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347864" y="5733256"/>
            <a:ext cx="432048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Mateo 4,1-11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Núcleo 5: Posibilidades</a:t>
            </a:r>
            <a:endParaRPr lang="es-ES_trad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282095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203848" y="2780928"/>
            <a:ext cx="4464496" cy="2677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 smtClean="0"/>
              <a:t>Saber ver con ojos de fe y poder aprovechar las</a:t>
            </a:r>
            <a:r>
              <a:rPr lang="es-ES_tradnl" sz="2400" dirty="0">
                <a:solidFill>
                  <a:schemeClr val="dk1"/>
                </a:solidFill>
                <a:latin typeface="Calibri" pitchFamily="34" charset="0"/>
              </a:rPr>
              <a:t> </a:t>
            </a:r>
            <a:r>
              <a:rPr lang="es-ES" sz="2400" dirty="0" smtClean="0"/>
              <a:t>posibilidades que nuestro tiempo nos ofrece para evangelizar de manera significativa a la sociedad de nuestro tiempo.</a:t>
            </a:r>
            <a:endParaRPr lang="es-ES_tradnl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203848" y="2060848"/>
            <a:ext cx="129614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 smtClean="0">
                <a:latin typeface="Calibri" pitchFamily="34" charset="0"/>
              </a:rPr>
              <a:t>Objetivo</a:t>
            </a:r>
            <a:endParaRPr lang="es-ES_tradnl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Núcleo 5: Posibilidades</a:t>
            </a:r>
            <a:endParaRPr lang="es-ES_trad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2820954" cy="343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203848" y="1700808"/>
            <a:ext cx="4824536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 smtClean="0">
                <a:latin typeface="Calibri" pitchFamily="34" charset="0"/>
              </a:rPr>
              <a:t>«Ser discípulo es tener la disposición permanente de llevar a otros el amor de Jesús y eso se produce espontáneamente en cualquier lugar: en la calle, en la plaza, en el trabajo, en un camino.</a:t>
            </a:r>
          </a:p>
          <a:p>
            <a:r>
              <a:rPr lang="es-ES" sz="1600" dirty="0" smtClean="0">
                <a:latin typeface="Calibri" pitchFamily="34" charset="0"/>
              </a:rPr>
              <a:t>En esta predicación siempre respetuosa y amable, el primer momento es un diálogo personal, donde la otra persona se expresa y comparte sus alegrías, sus esperanzas, las inquietudes por sus seres queridos y tantas cosas que llenan el corazón.</a:t>
            </a:r>
          </a:p>
          <a:p>
            <a:r>
              <a:rPr lang="es-ES" sz="1600" dirty="0" smtClean="0">
                <a:latin typeface="Calibri" pitchFamily="34" charset="0"/>
              </a:rPr>
              <a:t>Solo después de esta conversación es posible presentarle la Palabra, sea con la lectura de algún versículo o de un modo narrativo, pero siempre recordando el anuncio fundamental: el amor personal de Dios que se hizo hombre, se entregó por nosotros y está vivo ofreciendo su salvación y su amistad. Es el anuncio que se comparte con una actitud humilde y testimonial de quien siempre sabe aprender, con la conciencia de que ese mensaje es tan rico y tan profundo que siempre nos supera». </a:t>
            </a:r>
          </a:p>
          <a:p>
            <a:pPr algn="r"/>
            <a:r>
              <a:rPr lang="es-ES" sz="1600" i="1" dirty="0" err="1" smtClean="0">
                <a:latin typeface="Calibri" pitchFamily="34" charset="0"/>
              </a:rPr>
              <a:t>Evangelii</a:t>
            </a:r>
            <a:r>
              <a:rPr lang="es-ES" sz="1600" i="1" dirty="0" smtClean="0">
                <a:latin typeface="Calibri" pitchFamily="34" charset="0"/>
              </a:rPr>
              <a:t> </a:t>
            </a:r>
            <a:r>
              <a:rPr lang="es-ES" sz="1600" i="1" dirty="0" err="1" smtClean="0">
                <a:latin typeface="Calibri" pitchFamily="34" charset="0"/>
              </a:rPr>
              <a:t>gaudium</a:t>
            </a:r>
            <a:r>
              <a:rPr lang="es-ES" sz="1600" dirty="0" smtClean="0">
                <a:latin typeface="Calibri" pitchFamily="34" charset="0"/>
              </a:rPr>
              <a:t>, 127-128.</a:t>
            </a:r>
            <a:endParaRPr lang="es-ES_tradnl" sz="1600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1560" y="5733256"/>
            <a:ext cx="216024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dirty="0" smtClean="0"/>
              <a:t>JUAN 4,1-30.39-42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Códigos QR</a:t>
            </a:r>
            <a:endParaRPr lang="es-ES_trad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511" t="49805" r="42350" b="6250"/>
          <a:stretch>
            <a:fillRect/>
          </a:stretch>
        </p:blipFill>
        <p:spPr bwMode="auto">
          <a:xfrm>
            <a:off x="571472" y="1785926"/>
            <a:ext cx="6927918" cy="48711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2000" y="320040"/>
            <a:ext cx="7239000" cy="751506"/>
          </a:xfrm>
        </p:spPr>
        <p:txBody>
          <a:bodyPr/>
          <a:lstStyle/>
          <a:p>
            <a:r>
              <a:rPr lang="es-ES" dirty="0" smtClean="0"/>
              <a:t>Formulario para recoger las respuestas</a:t>
            </a:r>
            <a:endParaRPr lang="es-ES_tradnl" dirty="0"/>
          </a:p>
        </p:txBody>
      </p:sp>
      <p:sp>
        <p:nvSpPr>
          <p:cNvPr id="10" name="9 Rectángulo"/>
          <p:cNvSpPr/>
          <p:nvPr/>
        </p:nvSpPr>
        <p:spPr>
          <a:xfrm>
            <a:off x="1500166" y="1214422"/>
            <a:ext cx="5780558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Cliquea: www.vevangelizacionmadrid.com</a:t>
            </a:r>
            <a:endParaRPr lang="es-ES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643042" y="6427113"/>
            <a:ext cx="5833393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Cliquea en FORMULARIO NUCLEO TERCERO</a:t>
            </a:r>
            <a:endParaRPr lang="es-ES" sz="2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GoyoA\Desktop\Nueva imagen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411480" cy="4489458"/>
          </a:xfrm>
          <a:prstGeom prst="rect">
            <a:avLst/>
          </a:prstGeom>
          <a:noFill/>
        </p:spPr>
      </p:pic>
      <p:cxnSp>
        <p:nvCxnSpPr>
          <p:cNvPr id="16" name="15 Conector recto de flecha"/>
          <p:cNvCxnSpPr/>
          <p:nvPr/>
        </p:nvCxnSpPr>
        <p:spPr>
          <a:xfrm rot="5400000" flipH="1" flipV="1">
            <a:off x="5429256" y="5857892"/>
            <a:ext cx="500066" cy="50006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rot="10800000" flipV="1">
            <a:off x="1928794" y="1643050"/>
            <a:ext cx="458268" cy="42862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Formulario para recoger las respuestas</a:t>
            </a:r>
            <a:endParaRPr lang="es-ES_tradnl" dirty="0"/>
          </a:p>
        </p:txBody>
      </p:sp>
      <p:pic>
        <p:nvPicPr>
          <p:cNvPr id="8" name="7 Imagen" descr="Nueva imagen (3).bmp"/>
          <p:cNvPicPr>
            <a:picLocks noChangeAspect="1"/>
          </p:cNvPicPr>
          <p:nvPr/>
        </p:nvPicPr>
        <p:blipFill>
          <a:blip r:embed="rId2" cstate="print"/>
          <a:srcRect t="3003"/>
          <a:stretch>
            <a:fillRect/>
          </a:stretch>
        </p:blipFill>
        <p:spPr>
          <a:xfrm>
            <a:off x="0" y="1700808"/>
            <a:ext cx="8172400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Formulario para recoger las respuestas</a:t>
            </a:r>
            <a:endParaRPr lang="es-ES_tradnl" dirty="0"/>
          </a:p>
        </p:txBody>
      </p:sp>
      <p:pic>
        <p:nvPicPr>
          <p:cNvPr id="5" name="4 Imagen" descr="Nueva imagen (4).bmp"/>
          <p:cNvPicPr>
            <a:picLocks noChangeAspect="1"/>
          </p:cNvPicPr>
          <p:nvPr/>
        </p:nvPicPr>
        <p:blipFill>
          <a:blip r:embed="rId2" cstate="print"/>
          <a:srcRect l="11413"/>
          <a:stretch>
            <a:fillRect/>
          </a:stretch>
        </p:blipFill>
        <p:spPr>
          <a:xfrm>
            <a:off x="0" y="1595209"/>
            <a:ext cx="8100392" cy="52627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s-ES" i="1" baseline="0">
                <a:solidFill>
                  <a:srgbClr val="8A0B08"/>
                </a:solidFill>
                <a:latin typeface="Calibri"/>
              </a:rPr>
              <a:t>RESUMEN PDE (AÑO PRIMERO)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5034294"/>
          </a:xfrm>
        </p:spPr>
        <p:txBody>
          <a:bodyPr>
            <a:normAutofit lnSpcReduction="10000"/>
          </a:bodyPr>
          <a:lstStyle/>
          <a:p>
            <a:pPr marR="0" lvl="0" rtl="0"/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Nuestro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discernimiento comunitario en 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el primer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año de trabajo 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giró en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torno a estos </a:t>
            </a:r>
            <a:r>
              <a:rPr lang="es-ES_tradnl" b="1" baseline="0" dirty="0">
                <a:solidFill>
                  <a:srgbClr val="8A0B08"/>
                </a:solidFill>
                <a:latin typeface="Calibri"/>
              </a:rPr>
              <a:t>dos núcleos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:</a:t>
            </a:r>
          </a:p>
          <a:p>
            <a:pPr marL="719138" marR="0" lvl="0" indent="-449263" rtl="0">
              <a:buFont typeface="+mj-lt"/>
              <a:buAutoNum type="arabicPeriod"/>
            </a:pPr>
            <a:r>
              <a:rPr lang="es-ES_tradnl" baseline="0" dirty="0">
                <a:solidFill>
                  <a:srgbClr val="8A0B08"/>
                </a:solidFill>
                <a:latin typeface="Calibri"/>
              </a:rPr>
              <a:t>Replantearnos cómo el </a:t>
            </a:r>
            <a:r>
              <a:rPr lang="es-ES_tradnl" b="1" baseline="0" dirty="0">
                <a:solidFill>
                  <a:srgbClr val="8A0B08"/>
                </a:solidFill>
                <a:latin typeface="Calibri"/>
              </a:rPr>
              <a:t>encuentro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 renovado con nuestro Señor Jesucristo nos devuelve la </a:t>
            </a:r>
            <a:r>
              <a:rPr lang="es-ES_tradnl" b="1" baseline="0" dirty="0">
                <a:solidFill>
                  <a:srgbClr val="8A0B08"/>
                </a:solidFill>
                <a:latin typeface="Calibri"/>
              </a:rPr>
              <a:t>alegría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 del evangelio y nos ayuda a vencer nuestros desánimos.</a:t>
            </a:r>
          </a:p>
          <a:p>
            <a:pPr marL="719138" marR="0" lvl="0" indent="-449263" rtl="0">
              <a:buFont typeface="+mj-lt"/>
              <a:buAutoNum type="arabicPeriod"/>
            </a:pP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Preguntarnos, a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la luz de lo que hizo san Pablo en 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el areópago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de 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Atenas: </a:t>
            </a:r>
            <a:endParaRPr lang="es-ES_tradnl" baseline="0" dirty="0">
              <a:solidFill>
                <a:srgbClr val="8A0B08"/>
              </a:solidFill>
              <a:latin typeface="Calibri"/>
            </a:endParaRPr>
          </a:p>
          <a:p>
            <a:pPr lvl="3">
              <a:buBlip>
                <a:blip r:embed="rId2"/>
              </a:buBlip>
            </a:pPr>
            <a:r>
              <a:rPr lang="es-ES_tradnl" dirty="0">
                <a:solidFill>
                  <a:srgbClr val="8A0B08"/>
                </a:solidFill>
                <a:latin typeface="Calibri"/>
              </a:rPr>
              <a:t>hacia qué </a:t>
            </a:r>
            <a:r>
              <a:rPr lang="es-ES_tradnl" b="1" dirty="0">
                <a:solidFill>
                  <a:srgbClr val="8A0B08"/>
                </a:solidFill>
                <a:latin typeface="Calibri"/>
              </a:rPr>
              <a:t>periferias</a:t>
            </a:r>
            <a:r>
              <a:rPr lang="es-ES_tradnl" dirty="0">
                <a:solidFill>
                  <a:srgbClr val="8A0B08"/>
                </a:solidFill>
                <a:latin typeface="Calibri"/>
              </a:rPr>
              <a:t> el Señor nos llama a salir, </a:t>
            </a:r>
          </a:p>
          <a:p>
            <a:pPr lvl="3">
              <a:buBlip>
                <a:blip r:embed="rId2"/>
              </a:buBlip>
            </a:pPr>
            <a:r>
              <a:rPr lang="es-ES_tradnl" dirty="0">
                <a:solidFill>
                  <a:srgbClr val="8A0B08"/>
                </a:solidFill>
                <a:latin typeface="Calibri"/>
              </a:rPr>
              <a:t>qué sentimos que </a:t>
            </a:r>
            <a:r>
              <a:rPr lang="es-ES_tradnl" b="1" dirty="0">
                <a:solidFill>
                  <a:srgbClr val="8A0B08"/>
                </a:solidFill>
                <a:latin typeface="Calibri"/>
              </a:rPr>
              <a:t>nos llama a hacer</a:t>
            </a:r>
            <a:r>
              <a:rPr lang="es-ES_tradnl" dirty="0">
                <a:solidFill>
                  <a:srgbClr val="8A0B08"/>
                </a:solidFill>
                <a:latin typeface="Calibri"/>
              </a:rPr>
              <a:t> y </a:t>
            </a:r>
          </a:p>
          <a:p>
            <a:pPr lvl="3">
              <a:buBlip>
                <a:blip r:embed="rId2"/>
              </a:buBlip>
            </a:pPr>
            <a:r>
              <a:rPr lang="es-ES_tradnl" dirty="0">
                <a:solidFill>
                  <a:srgbClr val="8A0B08"/>
                </a:solidFill>
                <a:latin typeface="Calibri"/>
              </a:rPr>
              <a:t>cómo podemos concretar el </a:t>
            </a:r>
            <a:r>
              <a:rPr lang="es-ES_tradnl" b="1" dirty="0">
                <a:solidFill>
                  <a:srgbClr val="8A0B08"/>
                </a:solidFill>
                <a:latin typeface="Calibri"/>
              </a:rPr>
              <a:t>dinamismo de salida </a:t>
            </a:r>
            <a:r>
              <a:rPr lang="es-ES_tradnl" dirty="0">
                <a:solidFill>
                  <a:srgbClr val="8A0B08"/>
                </a:solidFill>
                <a:latin typeface="Calibri"/>
              </a:rPr>
              <a:t>al que somos empujados por la fuerza del Espíritu Santo en estos momentos.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Formulario para recoger las respuestas</a:t>
            </a:r>
            <a:endParaRPr lang="es-ES_tradnl" dirty="0"/>
          </a:p>
        </p:txBody>
      </p:sp>
      <p:pic>
        <p:nvPicPr>
          <p:cNvPr id="6" name="5 Imagen" descr="Nueva imagen (5).jpg"/>
          <p:cNvPicPr>
            <a:picLocks noChangeAspect="1"/>
          </p:cNvPicPr>
          <p:nvPr/>
        </p:nvPicPr>
        <p:blipFill>
          <a:blip r:embed="rId2" cstate="print"/>
          <a:srcRect r="10626"/>
          <a:stretch>
            <a:fillRect/>
          </a:stretch>
        </p:blipFill>
        <p:spPr>
          <a:xfrm>
            <a:off x="0" y="1700809"/>
            <a:ext cx="8172400" cy="51571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Formulario para recoger las respuestas</a:t>
            </a:r>
            <a:endParaRPr lang="es-ES_tradnl" dirty="0"/>
          </a:p>
        </p:txBody>
      </p:sp>
      <p:pic>
        <p:nvPicPr>
          <p:cNvPr id="4" name="3 Imagen" descr="Nueva imagen (6).jpg"/>
          <p:cNvPicPr>
            <a:picLocks noChangeAspect="1"/>
          </p:cNvPicPr>
          <p:nvPr/>
        </p:nvPicPr>
        <p:blipFill>
          <a:blip r:embed="rId2" cstate="print"/>
          <a:srcRect l="5901" r="4725" b="28246"/>
          <a:stretch>
            <a:fillRect/>
          </a:stretch>
        </p:blipFill>
        <p:spPr>
          <a:xfrm>
            <a:off x="0" y="2204864"/>
            <a:ext cx="8172400" cy="46531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Formulario para recoger las respuestas</a:t>
            </a:r>
            <a:endParaRPr lang="es-ES_tradnl" dirty="0"/>
          </a:p>
        </p:txBody>
      </p:sp>
      <p:pic>
        <p:nvPicPr>
          <p:cNvPr id="5" name="4 Imagen" descr="Nueva imagen (7).bmp"/>
          <p:cNvPicPr>
            <a:picLocks noChangeAspect="1"/>
          </p:cNvPicPr>
          <p:nvPr/>
        </p:nvPicPr>
        <p:blipFill>
          <a:blip r:embed="rId2" cstate="print"/>
          <a:srcRect l="5113" r="5512" b="21649"/>
          <a:stretch>
            <a:fillRect/>
          </a:stretch>
        </p:blipFill>
        <p:spPr>
          <a:xfrm>
            <a:off x="0" y="1916833"/>
            <a:ext cx="8172400" cy="49411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Formulario para recoger las respuestas</a:t>
            </a:r>
            <a:endParaRPr lang="es-ES_tradnl" dirty="0"/>
          </a:p>
        </p:txBody>
      </p:sp>
      <p:pic>
        <p:nvPicPr>
          <p:cNvPr id="5" name="4 Imagen" descr="Nueva imagen (8).jpg"/>
          <p:cNvPicPr>
            <a:picLocks noChangeAspect="1"/>
          </p:cNvPicPr>
          <p:nvPr/>
        </p:nvPicPr>
        <p:blipFill>
          <a:blip r:embed="rId2" cstate="print"/>
          <a:srcRect l="7476" r="3150" b="20501"/>
          <a:stretch>
            <a:fillRect/>
          </a:stretch>
        </p:blipFill>
        <p:spPr>
          <a:xfrm>
            <a:off x="0" y="1916832"/>
            <a:ext cx="8172400" cy="49411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Formulario para recoger las respuestas</a:t>
            </a:r>
            <a:endParaRPr lang="es-ES_tradnl" dirty="0"/>
          </a:p>
        </p:txBody>
      </p:sp>
      <p:pic>
        <p:nvPicPr>
          <p:cNvPr id="4" name="3 Imagen" descr="Nueva imagen (9).jpg"/>
          <p:cNvPicPr>
            <a:picLocks noChangeAspect="1"/>
          </p:cNvPicPr>
          <p:nvPr/>
        </p:nvPicPr>
        <p:blipFill>
          <a:blip r:embed="rId2" cstate="print"/>
          <a:srcRect l="2966" r="1062"/>
          <a:stretch>
            <a:fillRect/>
          </a:stretch>
        </p:blipFill>
        <p:spPr>
          <a:xfrm>
            <a:off x="0" y="1772816"/>
            <a:ext cx="8172400" cy="3581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Formulario para recoger las respuestas</a:t>
            </a:r>
            <a:endParaRPr lang="es-ES_tradnl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1988840"/>
            <a:ext cx="7056784" cy="43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COSAS A TENER EN CUENTA:</a:t>
            </a:r>
          </a:p>
          <a:p>
            <a:pPr marL="354013" indent="-354013">
              <a:lnSpc>
                <a:spcPct val="12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s-ES" sz="2400" b="1" dirty="0" smtClean="0">
                <a:latin typeface="Calibri" pitchFamily="34" charset="0"/>
              </a:rPr>
              <a:t>Una ver rellenado el formulario aparecerá un</a:t>
            </a:r>
            <a:r>
              <a:rPr lang="es-ES_tradnl" sz="2400" dirty="0">
                <a:solidFill>
                  <a:schemeClr val="dk1"/>
                </a:solidFill>
                <a:latin typeface="Calibri" pitchFamily="34" charset="0"/>
              </a:rPr>
              <a:t> </a:t>
            </a:r>
            <a:r>
              <a:rPr lang="es-ES" sz="2400" b="1" dirty="0" smtClean="0">
                <a:latin typeface="Calibri" pitchFamily="34" charset="0"/>
              </a:rPr>
              <a:t>enlace por si deseas modificar tu respuesta. </a:t>
            </a:r>
          </a:p>
          <a:p>
            <a:pPr marL="354013" indent="-354013">
              <a:lnSpc>
                <a:spcPct val="12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s-ES" sz="2400" b="1" dirty="0" smtClean="0">
                <a:latin typeface="Calibri" pitchFamily="34" charset="0"/>
              </a:rPr>
              <a:t>Si necesitases corregir las respuestas y no</a:t>
            </a:r>
            <a:r>
              <a:rPr lang="es-ES_tradnl" sz="2400" dirty="0">
                <a:solidFill>
                  <a:schemeClr val="dk1"/>
                </a:solidFill>
                <a:latin typeface="Calibri" pitchFamily="34" charset="0"/>
              </a:rPr>
              <a:t> </a:t>
            </a:r>
            <a:r>
              <a:rPr lang="es-ES" sz="2400" b="1" smtClean="0">
                <a:latin typeface="Calibri" pitchFamily="34" charset="0"/>
              </a:rPr>
              <a:t>dispusieses </a:t>
            </a:r>
            <a:r>
              <a:rPr lang="es-ES" sz="2400" b="1" dirty="0" smtClean="0">
                <a:latin typeface="Calibri" pitchFamily="34" charset="0"/>
              </a:rPr>
              <a:t>del enlace, puedes volver a rellenar este formulario respondiendo </a:t>
            </a:r>
            <a:r>
              <a:rPr lang="es-ES" sz="2400" b="1" smtClean="0">
                <a:latin typeface="Calibri" pitchFamily="34" charset="0"/>
              </a:rPr>
              <a:t>"sí" </a:t>
            </a:r>
            <a:r>
              <a:rPr lang="es-ES" sz="2400" b="1" dirty="0" smtClean="0">
                <a:latin typeface="Calibri" pitchFamily="34" charset="0"/>
              </a:rPr>
              <a:t>a la pregunta: "¿Rectificación del cuestionario anterior?“</a:t>
            </a:r>
          </a:p>
          <a:p>
            <a:pPr marL="354013" indent="-354013">
              <a:lnSpc>
                <a:spcPct val="12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s-ES" sz="2400" b="1" dirty="0" smtClean="0">
                <a:latin typeface="Calibri" pitchFamily="34" charset="0"/>
              </a:rPr>
              <a:t>Por último, no te olvides de imprimir el formulario, entrando en las opciones de tu navegador.</a:t>
            </a:r>
            <a:endParaRPr lang="es-ES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s-ES" i="1" baseline="0">
                <a:solidFill>
                  <a:srgbClr val="8A0B08"/>
                </a:solidFill>
                <a:latin typeface="Calibri"/>
              </a:rPr>
              <a:t>RESUMEN PDE (AÑO PRIMERO)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s-ES_tradnl" baseline="0" dirty="0">
                <a:solidFill>
                  <a:srgbClr val="8A0B08"/>
                </a:solidFill>
                <a:latin typeface="Calibri"/>
              </a:rPr>
              <a:t>Quienes formamos la Vicaría de evangelización queremos agradeceros 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sinceramente: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El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trabajo que habéis llevado a 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cabo,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La fuerza demostrada para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superar los momentos 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difíciles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El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ánimo con 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el que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habéis perseverado y llevado a término 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la primera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parte 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de este itinerario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s-ES" i="1" cap="small" dirty="0" smtClean="0">
                <a:solidFill>
                  <a:srgbClr val="8A0B08"/>
                </a:solidFill>
                <a:latin typeface="Calibri"/>
              </a:rPr>
              <a:t>La tarea previa en este 2º año del PDE</a:t>
            </a:r>
            <a:endParaRPr lang="es-ES" i="1" cap="small" dirty="0">
              <a:solidFill>
                <a:srgbClr val="8A0B08"/>
              </a:solidFill>
              <a:latin typeface="Calibri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s-ES_tradnl" dirty="0" smtClean="0">
                <a:solidFill>
                  <a:srgbClr val="8A0B08"/>
                </a:solidFill>
                <a:latin typeface="Calibri"/>
              </a:rPr>
              <a:t>Como primera parte del trabajo de este nuevo curso (2016/17), 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D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. 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Carlos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nos 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propone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que leamos con atención y que estudiemos en profundidad todas las propuestas que 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hicieron los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grupos, y que están recogidas en los diferentes documentos que ha elaborado la Vicaría de 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Evangelización: </a:t>
            </a:r>
            <a:r>
              <a:rPr lang="es-ES" dirty="0" smtClean="0">
                <a:solidFill>
                  <a:srgbClr val="0000FF"/>
                </a:solidFill>
                <a:latin typeface="Calibri"/>
              </a:rPr>
              <a:t>www.vevangelizacionmadrid.com.</a:t>
            </a:r>
            <a:endParaRPr lang="es-ES_tradnl" baseline="0" dirty="0">
              <a:solidFill>
                <a:srgbClr val="0000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cap="small" dirty="0">
                <a:solidFill>
                  <a:srgbClr val="8A0B08"/>
                </a:solidFill>
                <a:latin typeface="Calibri"/>
              </a:rPr>
              <a:t>La tarea previa en este 2º año del PDE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R="0" lvl="0" rtl="0"/>
            <a:r>
              <a:rPr lang="es-ES_tradnl" baseline="0" dirty="0">
                <a:solidFill>
                  <a:srgbClr val="8A0B08"/>
                </a:solidFill>
                <a:latin typeface="Calibri"/>
              </a:rPr>
              <a:t>Es necesario que nos enriquezcamos con todas y cada una de 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las propuestas.</a:t>
            </a:r>
          </a:p>
          <a:p>
            <a:pPr marR="0" lvl="0" rtl="0"/>
            <a:r>
              <a:rPr lang="es-ES_tradnl" dirty="0" smtClean="0">
                <a:solidFill>
                  <a:srgbClr val="8A0B08"/>
                </a:solidFill>
                <a:latin typeface="Calibri"/>
              </a:rPr>
              <a:t>Es igualmente necesario 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que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nos dejemos iluminar 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por ellas, para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que, cada comunidad cristiana, cada grupo eclesial, etc., </a:t>
            </a:r>
            <a:r>
              <a:rPr lang="es-ES_tradnl" b="1" baseline="0" dirty="0">
                <a:solidFill>
                  <a:srgbClr val="8A0B08"/>
                </a:solidFill>
                <a:latin typeface="Calibri"/>
              </a:rPr>
              <a:t>discierna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 con sano realismo y generosidad:</a:t>
            </a:r>
          </a:p>
          <a:p>
            <a:pPr lvl="1"/>
            <a:r>
              <a:rPr lang="es-ES_tradnl" baseline="0" dirty="0">
                <a:solidFill>
                  <a:srgbClr val="8A0B08"/>
                </a:solidFill>
                <a:latin typeface="Calibri"/>
              </a:rPr>
              <a:t>cuáles de ellas puede </a:t>
            </a:r>
            <a:r>
              <a:rPr lang="es-ES_tradnl" b="1" baseline="0" dirty="0">
                <a:solidFill>
                  <a:srgbClr val="8A0B08"/>
                </a:solidFill>
                <a:latin typeface="Calibri"/>
              </a:rPr>
              <a:t>asumir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, </a:t>
            </a:r>
          </a:p>
          <a:p>
            <a:pPr lvl="1"/>
            <a:r>
              <a:rPr lang="es-ES_tradnl" baseline="0" dirty="0">
                <a:solidFill>
                  <a:srgbClr val="8A0B08"/>
                </a:solidFill>
                <a:latin typeface="Calibri"/>
              </a:rPr>
              <a:t>cuáles debe y puede poner </a:t>
            </a:r>
            <a:r>
              <a:rPr lang="es-ES_tradnl" b="1" baseline="0" dirty="0">
                <a:solidFill>
                  <a:srgbClr val="8A0B08"/>
                </a:solidFill>
                <a:latin typeface="Calibri"/>
              </a:rPr>
              <a:t>en marcha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, </a:t>
            </a:r>
          </a:p>
          <a:p>
            <a:pPr lvl="1"/>
            <a:r>
              <a:rPr lang="es-ES_tradnl" baseline="0" dirty="0">
                <a:solidFill>
                  <a:srgbClr val="8A0B08"/>
                </a:solidFill>
                <a:latin typeface="Calibri"/>
              </a:rPr>
              <a:t>a qué campos de la pastoral se debe </a:t>
            </a:r>
            <a:r>
              <a:rPr lang="es-ES_tradnl" b="1" baseline="0" dirty="0">
                <a:solidFill>
                  <a:srgbClr val="8A0B08"/>
                </a:solidFill>
                <a:latin typeface="Calibri"/>
              </a:rPr>
              <a:t>abrir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, </a:t>
            </a:r>
          </a:p>
          <a:p>
            <a:pPr lvl="1"/>
            <a:r>
              <a:rPr lang="es-ES_tradnl" baseline="0" dirty="0">
                <a:solidFill>
                  <a:srgbClr val="8A0B08"/>
                </a:solidFill>
                <a:latin typeface="Calibri"/>
              </a:rPr>
              <a:t>qué aspectos de su vida, de su organización pastoral, etc., debe </a:t>
            </a:r>
            <a:r>
              <a:rPr lang="es-ES_tradnl" b="1" baseline="0" dirty="0">
                <a:solidFill>
                  <a:srgbClr val="8A0B08"/>
                </a:solidFill>
                <a:latin typeface="Calibri"/>
              </a:rPr>
              <a:t>cambiar y adaptar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para poder evangelizar mejor hoy.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s-ES" i="1" baseline="0" dirty="0" smtClean="0">
                <a:solidFill>
                  <a:srgbClr val="8A0B08"/>
                </a:solidFill>
                <a:latin typeface="Calibri"/>
              </a:rPr>
              <a:t>Acentos y líneas</a:t>
            </a:r>
            <a:r>
              <a:rPr lang="es-ES" i="1" dirty="0" smtClean="0">
                <a:solidFill>
                  <a:srgbClr val="8A0B08"/>
                </a:solidFill>
                <a:latin typeface="Calibri"/>
              </a:rPr>
              <a:t> de acción pastoral </a:t>
            </a:r>
            <a:endParaRPr lang="es-ES" i="1" baseline="0" dirty="0">
              <a:solidFill>
                <a:srgbClr val="8A0B08"/>
              </a:solidFill>
              <a:latin typeface="Calibri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Como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fruto 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de todo el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trabajo 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realizado durante el primer año del PDE,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hemos descubierto 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que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hay unos </a:t>
            </a:r>
            <a:r>
              <a:rPr lang="es-ES_tradnl" b="1" baseline="0" dirty="0">
                <a:solidFill>
                  <a:srgbClr val="8A0B08"/>
                </a:solidFill>
                <a:latin typeface="Calibri"/>
              </a:rPr>
              <a:t>claros acentos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y 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que se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evidencian unas cuantas </a:t>
            </a:r>
            <a:r>
              <a:rPr lang="es-ES_tradnl" b="1" baseline="0" dirty="0">
                <a:solidFill>
                  <a:srgbClr val="8A0B08"/>
                </a:solidFill>
                <a:latin typeface="Calibri"/>
              </a:rPr>
              <a:t>líneas de acción pastoral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que sin duda servirán de gran provecho para conseguir la anhelada conversión pastoral en la diócesis de Madrid.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>
                <a:solidFill>
                  <a:srgbClr val="8A0B08"/>
                </a:solidFill>
                <a:latin typeface="Calibri"/>
              </a:rPr>
              <a:t>Acentos y líneas de acción pastoral </a:t>
            </a:r>
            <a:endParaRPr lang="es-ES" i="1" baseline="0" dirty="0">
              <a:solidFill>
                <a:srgbClr val="8A0B08"/>
              </a:solidFill>
              <a:latin typeface="Calibri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Es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evidente que no podemos hacer 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todo,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y a la 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vez, pues las </a:t>
            </a:r>
            <a:r>
              <a:rPr lang="es-ES_tradnl" dirty="0" smtClean="0">
                <a:solidFill>
                  <a:srgbClr val="8A0B08"/>
                </a:solidFill>
                <a:latin typeface="Calibri"/>
              </a:rPr>
              <a:t>propuestas que han salido de los grupos 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son muchas y muy ricas;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ha sido necesario, por tanto, hacer 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un discernimiento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y elegir.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cap="small" dirty="0">
                <a:solidFill>
                  <a:srgbClr val="8A0B08"/>
                </a:solidFill>
                <a:latin typeface="Calibri"/>
              </a:rPr>
              <a:t>Acentos y líneas de acción pastoral 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D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. Carlos, queriendo ser 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fiel,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tanto a lo que sentimos que 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el Señor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nos pide hoy, como a lo que los grupos habéis dicho, nos invita a todas las comunidades cristianas y realidades eclesiales de la archidiócesis de Madrid a 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potenciar el </a:t>
            </a:r>
            <a:r>
              <a:rPr lang="es-ES_tradnl" baseline="0" dirty="0">
                <a:solidFill>
                  <a:srgbClr val="8A0B08"/>
                </a:solidFill>
                <a:latin typeface="Calibri"/>
              </a:rPr>
              <a:t>uso de la </a:t>
            </a:r>
            <a:r>
              <a:rPr lang="es-ES_tradnl" b="1" i="1" baseline="0" dirty="0" err="1">
                <a:solidFill>
                  <a:srgbClr val="8A0B08"/>
                </a:solidFill>
                <a:latin typeface="Calibri"/>
              </a:rPr>
              <a:t>lectio</a:t>
            </a:r>
            <a:r>
              <a:rPr lang="es-ES_tradnl" b="1" i="1" baseline="0" dirty="0">
                <a:solidFill>
                  <a:srgbClr val="8A0B08"/>
                </a:solidFill>
                <a:latin typeface="Calibri"/>
              </a:rPr>
              <a:t> divina</a:t>
            </a:r>
            <a:r>
              <a:rPr lang="es-ES_tradnl" baseline="0" dirty="0" smtClean="0">
                <a:solidFill>
                  <a:srgbClr val="8A0B08"/>
                </a:solidFill>
                <a:latin typeface="Calibri"/>
              </a:rPr>
              <a:t>.</a:t>
            </a:r>
            <a:endParaRPr lang="es-ES_tradnl" baseline="0" dirty="0">
              <a:solidFill>
                <a:srgbClr val="8A0B08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Personalizado 1">
      <a:dk1>
        <a:sysClr val="windowText" lastClr="000000"/>
      </a:dk1>
      <a:lt1>
        <a:sysClr val="window" lastClr="FFFFFF"/>
      </a:lt1>
      <a:dk2>
        <a:srgbClr val="E01050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627</TotalTime>
  <Words>1015</Words>
  <Application>Microsoft Office PowerPoint</Application>
  <PresentationFormat>Presentación en pantalla (4:3)</PresentationFormat>
  <Paragraphs>138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Opulento</vt:lpstr>
      <vt:lpstr>Diapositiva 1</vt:lpstr>
      <vt:lpstr>RESUMEN PDE (AÑO PRIMERO)</vt:lpstr>
      <vt:lpstr>RESUMEN PDE (AÑO PRIMERO)</vt:lpstr>
      <vt:lpstr>RESUMEN PDE (AÑO PRIMERO)</vt:lpstr>
      <vt:lpstr>La tarea previa en este 2º año del PDE</vt:lpstr>
      <vt:lpstr>La tarea previa en este 2º año del PDE</vt:lpstr>
      <vt:lpstr>Acentos y líneas de acción pastoral </vt:lpstr>
      <vt:lpstr>Acentos y líneas de acción pastoral </vt:lpstr>
      <vt:lpstr>Acentos y líneas de acción pastoral </vt:lpstr>
      <vt:lpstr>Acentos y líneas de acción pastoral </vt:lpstr>
      <vt:lpstr>Acentos y líneas de acción pastoral </vt:lpstr>
      <vt:lpstr>Acentos y líneas de acción pastoral </vt:lpstr>
      <vt:lpstr>Acentos y líneas de acción pastoral </vt:lpstr>
      <vt:lpstr>1. Renovar el encuentro personal con Jesucristo para reavivar la alegría del evangelio. Y, al mismo tiempo, ayudar y favorecer la conversión pastoral que haga de los fieles cristianos verdaderos discípulos-misioneros.</vt:lpstr>
      <vt:lpstr>2. Aprender a vivir, celebrar y anunciar la alegría del Evangelio, de manera que las comunidades cristianas de la diócesis se sientan interpeladas a acoger el dinamismo de salida propio de la Iglesia.</vt:lpstr>
      <vt:lpstr>3. Innovar la pastoral para fortalecer la comunión y responder a la llamada que el Señor hace a todos los que formamos parte de su Iglesia.</vt:lpstr>
      <vt:lpstr>Calendario para el 2016-2017</vt:lpstr>
      <vt:lpstr>Calendario para el 2016-2017</vt:lpstr>
      <vt:lpstr>Calendario para el 2016-2017</vt:lpstr>
      <vt:lpstr>Núcleo 3: Retos y desafíos</vt:lpstr>
      <vt:lpstr>Núcleo 3: Retos y desafíos</vt:lpstr>
      <vt:lpstr>Núcleo 4: Tentaciones</vt:lpstr>
      <vt:lpstr>Núcleo 4: Tentaciones</vt:lpstr>
      <vt:lpstr>Núcleo 5: Posibilidades</vt:lpstr>
      <vt:lpstr>Núcleo 5: Posibilidades</vt:lpstr>
      <vt:lpstr>Códigos QR</vt:lpstr>
      <vt:lpstr>Formulario para recoger las respuestas</vt:lpstr>
      <vt:lpstr>Formulario para recoger las respuestas</vt:lpstr>
      <vt:lpstr>Formulario para recoger las respuestas</vt:lpstr>
      <vt:lpstr>Formulario para recoger las respuestas</vt:lpstr>
      <vt:lpstr>Formulario para recoger las respuestas</vt:lpstr>
      <vt:lpstr>Formulario para recoger las respuestas</vt:lpstr>
      <vt:lpstr>Formulario para recoger las respuestas</vt:lpstr>
      <vt:lpstr>Formulario para recoger las respuestas</vt:lpstr>
      <vt:lpstr>Formulario para recoger las respuestas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PDE AÑO SEGUNDO</dc:title>
  <dc:creator>GoyoA</dc:creator>
  <cp:lastModifiedBy>GoyoA</cp:lastModifiedBy>
  <cp:revision>66</cp:revision>
  <dcterms:created xsi:type="dcterms:W3CDTF">2016-09-16T11:03:57Z</dcterms:created>
  <dcterms:modified xsi:type="dcterms:W3CDTF">2016-10-14T09:06:10Z</dcterms:modified>
</cp:coreProperties>
</file>